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1" r:id="rId4"/>
    <p:sldId id="263" r:id="rId5"/>
    <p:sldId id="262" r:id="rId6"/>
    <p:sldId id="264" r:id="rId7"/>
    <p:sldId id="267" r:id="rId8"/>
    <p:sldId id="266" r:id="rId9"/>
    <p:sldId id="265" r:id="rId10"/>
    <p:sldId id="268" r:id="rId11"/>
    <p:sldId id="258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6" d="100"/>
          <a:sy n="116" d="100"/>
        </p:scale>
        <p:origin x="-14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B1741-CE42-4714-9AC8-404D7AA4FEBC}" type="datetimeFigureOut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42370-BA7C-4EF3-AF87-5067F6CCD7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453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5715-C8A7-47D9-8F05-BF7EBD60740C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10CB-29D0-43A5-901F-FBBEF86AB8ED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5ACDB-BCB7-404B-A3C0-C8F216EF99D7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97F9B-20C1-4332-9FCC-D4258138214E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657E1-18FC-4098-BF95-5A3FDAB8D6EF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5CD2F-C2F1-468B-A3F6-768A178F6EE6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B780-52F1-49CB-98FB-873130B3A95D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7778-820C-4317-AE7D-B13BBAB9D551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C2B5-0F5F-42FF-85AF-EDDEA7D63030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9469-3581-48C9-862C-72970879A614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8FEC-4480-4136-B884-620277E0FF1F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48A79-9352-4EC6-BE5B-827ECCF59CB7}" type="datetime1">
              <a:rPr lang="zh-CN" altLang="en-US" smtClean="0"/>
              <a:t>2014/3/28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yget.html/" TargetMode="External"/><Relationship Id="rId2" Type="http://schemas.openxmlformats.org/officeDocument/2006/relationships/hyperlink" Target="http://myget.html/?a=1&amp;b=2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7992" y="2060848"/>
            <a:ext cx="7772400" cy="1470025"/>
          </a:xfrm>
        </p:spPr>
        <p:txBody>
          <a:bodyPr/>
          <a:lstStyle/>
          <a:p>
            <a:r>
              <a:rPr lang="zh-CN" altLang="en-US" sz="6000" dirty="0" smtClean="0">
                <a:solidFill>
                  <a:srgbClr val="00B0F0"/>
                </a:solidFill>
              </a:rPr>
              <a:t>游戏程序开发</a:t>
            </a:r>
            <a:endParaRPr lang="zh-CN" altLang="en-US" sz="6000" dirty="0">
              <a:solidFill>
                <a:srgbClr val="00B0F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13792" y="3816623"/>
            <a:ext cx="6400800" cy="175260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accent5"/>
                </a:solidFill>
              </a:rPr>
              <a:t>游戏程序开发的岗位与职责</a:t>
            </a:r>
            <a:endParaRPr lang="zh-CN" alt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52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/>
        </p:nvSpPr>
        <p:spPr bwMode="auto">
          <a:xfrm>
            <a:off x="446856" y="836712"/>
            <a:ext cx="8229600" cy="5472608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en-US" altLang="zh-CN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                                                          </a:t>
            </a:r>
            <a:r>
              <a:rPr lang="en-US" altLang="zh-CN" sz="2000" b="1" dirty="0"/>
              <a:t>socket</a:t>
            </a:r>
            <a:r>
              <a:rPr lang="zh-CN" altLang="en-US" sz="2000" b="1" dirty="0" smtClean="0"/>
              <a:t>方式前后台交互</a:t>
            </a:r>
            <a:endParaRPr lang="en-US" altLang="zh-CN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 dirty="0"/>
              <a:t> </a:t>
            </a:r>
            <a:r>
              <a:rPr lang="en-US" altLang="zh-CN" sz="2000" b="1" dirty="0" smtClean="0"/>
              <a:t>            </a:t>
            </a:r>
            <a:r>
              <a:rPr lang="zh-CN" altLang="en-US" sz="1800" dirty="0" smtClean="0"/>
              <a:t>游戏最常用的方式就是</a:t>
            </a:r>
            <a:r>
              <a:rPr lang="en-US" altLang="zh-CN" sz="1800" dirty="0" smtClean="0"/>
              <a:t>socket</a:t>
            </a:r>
            <a:r>
              <a:rPr lang="zh-CN" altLang="en-US" sz="1800" smtClean="0"/>
              <a:t>网络编程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 dirty="0"/>
              <a:t> </a:t>
            </a:r>
            <a:r>
              <a:rPr lang="en-US" altLang="zh-CN" sz="2000" b="1" dirty="0" smtClean="0"/>
              <a:t>         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48461"/>
              </p:ext>
            </p:extLst>
          </p:nvPr>
        </p:nvGraphicFramePr>
        <p:xfrm>
          <a:off x="889248" y="1916832"/>
          <a:ext cx="7344816" cy="2291730"/>
        </p:xfrm>
        <a:graphic>
          <a:graphicData uri="http://schemas.openxmlformats.org/drawingml/2006/table">
            <a:tbl>
              <a:tblPr/>
              <a:tblGrid>
                <a:gridCol w="2448272"/>
                <a:gridCol w="2448272"/>
                <a:gridCol w="2448272"/>
              </a:tblGrid>
              <a:tr h="417210"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步骤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TCP</a:t>
                      </a:r>
                      <a:r>
                        <a:rPr lang="zh-CN" altLang="en-US" dirty="0">
                          <a:effectLst/>
                        </a:rPr>
                        <a:t>客户端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TCP</a:t>
                      </a:r>
                      <a:r>
                        <a:rPr lang="zh-CN" altLang="en-US" dirty="0">
                          <a:effectLst/>
                        </a:rPr>
                        <a:t>服务器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90843"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第一步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建立</a:t>
                      </a:r>
                      <a:r>
                        <a:rPr lang="en-US" dirty="0">
                          <a:effectLst/>
                        </a:rPr>
                        <a:t>socket</a:t>
                      </a:r>
                      <a:r>
                        <a:rPr lang="zh-CN" altLang="en-US" dirty="0">
                          <a:effectLst/>
                        </a:rPr>
                        <a:t>对象 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建立</a:t>
                      </a:r>
                      <a:r>
                        <a:rPr lang="en-US" dirty="0">
                          <a:effectLst/>
                        </a:rPr>
                        <a:t>socket</a:t>
                      </a:r>
                      <a:r>
                        <a:rPr lang="zh-CN" altLang="en-US" dirty="0">
                          <a:effectLst/>
                        </a:rPr>
                        <a:t>对象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31541"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第二步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调用</a:t>
                      </a:r>
                      <a:r>
                        <a:rPr lang="en-US" dirty="0">
                          <a:effectLst/>
                        </a:rPr>
                        <a:t>connect()</a:t>
                      </a:r>
                      <a:r>
                        <a:rPr lang="zh-CN" altLang="en-US" dirty="0">
                          <a:effectLst/>
                        </a:rPr>
                        <a:t>建立一个和服务器的连接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设置</a:t>
                      </a:r>
                      <a:r>
                        <a:rPr lang="en-US" altLang="zh-CN" dirty="0">
                          <a:effectLst/>
                        </a:rPr>
                        <a:t>socket</a:t>
                      </a:r>
                      <a:r>
                        <a:rPr lang="zh-CN" altLang="en-US" dirty="0">
                          <a:effectLst/>
                        </a:rPr>
                        <a:t>选项（可选）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31541"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第三步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无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绑定到一个端口（也可以是一个指定的网卡）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90843"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第四步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无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侦听连接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032151"/>
              </p:ext>
            </p:extLst>
          </p:nvPr>
        </p:nvGraphicFramePr>
        <p:xfrm>
          <a:off x="925251" y="4365104"/>
          <a:ext cx="7272810" cy="2016225"/>
        </p:xfrm>
        <a:graphic>
          <a:graphicData uri="http://schemas.openxmlformats.org/drawingml/2006/table">
            <a:tbl>
              <a:tblPr/>
              <a:tblGrid>
                <a:gridCol w="2424270"/>
                <a:gridCol w="2424270"/>
                <a:gridCol w="2424270"/>
              </a:tblGrid>
              <a:tr h="403245"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步骤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UDP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TCP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第一步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建立</a:t>
                      </a:r>
                      <a:r>
                        <a:rPr lang="en-US">
                          <a:effectLst/>
                          <a:latin typeface="Times New Roman"/>
                        </a:rPr>
                        <a:t>socket</a:t>
                      </a:r>
                      <a:r>
                        <a:rPr lang="zh-CN" altLang="en-US">
                          <a:effectLst/>
                          <a:latin typeface="宋体"/>
                        </a:rPr>
                        <a:t>对象</a:t>
                      </a:r>
                      <a:endParaRPr lang="zh-CN" altLang="en-US">
                        <a:effectLst/>
                      </a:endParaRP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建立</a:t>
                      </a:r>
                      <a:r>
                        <a:rPr lang="en-US">
                          <a:effectLst/>
                          <a:latin typeface="Times New Roman"/>
                        </a:rPr>
                        <a:t>socket</a:t>
                      </a:r>
                      <a:r>
                        <a:rPr lang="zh-CN" altLang="en-US">
                          <a:effectLst/>
                          <a:latin typeface="宋体"/>
                        </a:rPr>
                        <a:t>对象</a:t>
                      </a:r>
                      <a:endParaRPr lang="zh-CN" altLang="en-US">
                        <a:effectLst/>
                      </a:endParaRP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第二步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设置</a:t>
                      </a:r>
                      <a:r>
                        <a:rPr lang="en-US">
                          <a:effectLst/>
                          <a:latin typeface="Times New Roman"/>
                        </a:rPr>
                        <a:t>socket</a:t>
                      </a:r>
                      <a:r>
                        <a:rPr lang="zh-CN" altLang="en-US">
                          <a:effectLst/>
                          <a:latin typeface="宋体"/>
                        </a:rPr>
                        <a:t>选项</a:t>
                      </a:r>
                      <a:endParaRPr lang="zh-CN" altLang="en-US">
                        <a:effectLst/>
                      </a:endParaRP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设置</a:t>
                      </a:r>
                      <a:r>
                        <a:rPr lang="en-US">
                          <a:effectLst/>
                          <a:latin typeface="Times New Roman"/>
                        </a:rPr>
                        <a:t>socket</a:t>
                      </a:r>
                      <a:r>
                        <a:rPr lang="zh-CN" altLang="en-US">
                          <a:effectLst/>
                          <a:latin typeface="宋体"/>
                        </a:rPr>
                        <a:t>选项</a:t>
                      </a:r>
                      <a:endParaRPr lang="zh-CN" altLang="en-US">
                        <a:effectLst/>
                      </a:endParaRP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第三步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绑定到一个端口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绑定到一个端口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r>
                        <a:rPr lang="zh-CN" altLang="en-US">
                          <a:effectLst/>
                        </a:rPr>
                        <a:t>第四步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effectLst/>
                        </a:rPr>
                        <a:t>Recvfrom</a:t>
                      </a:r>
                      <a:r>
                        <a:rPr lang="en-US" dirty="0">
                          <a:effectLst/>
                        </a:rPr>
                        <a:t>()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effectLst/>
                        </a:rPr>
                        <a:t>侦听连接</a:t>
                      </a:r>
                      <a:r>
                        <a:rPr lang="en-US" dirty="0">
                          <a:effectLst/>
                        </a:rPr>
                        <a:t>listen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188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4077072"/>
            <a:ext cx="7772400" cy="1362075"/>
          </a:xfrm>
        </p:spPr>
        <p:txBody>
          <a:bodyPr>
            <a:normAutofit/>
          </a:bodyPr>
          <a:lstStyle/>
          <a:p>
            <a:r>
              <a:rPr lang="en-US" altLang="zh-CN" sz="7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7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谢 谢</a:t>
            </a:r>
            <a:endParaRPr lang="zh-CN" altLang="en-US" sz="7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15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zh-CN" altLang="en-US" dirty="0"/>
              <a:t>游戏开发者是怎样炼成的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8" name="Rectangle 3"/>
          <p:cNvSpPr>
            <a:spLocks noGrp="1" noChangeArrowheads="1"/>
          </p:cNvSpPr>
          <p:nvPr/>
        </p:nvSpPr>
        <p:spPr bwMode="auto">
          <a:xfrm>
            <a:off x="457200" y="1556792"/>
            <a:ext cx="8229600" cy="4896544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zh-CN" sz="2000" dirty="0"/>
              <a:t>              </a:t>
            </a:r>
          </a:p>
          <a:p>
            <a:pPr>
              <a:buFont typeface="Wingdings" pitchFamily="2" charset="2"/>
              <a:buNone/>
            </a:pPr>
            <a:r>
              <a:rPr lang="en-US" altLang="zh-CN" sz="2000" dirty="0" smtClean="0"/>
              <a:t>                 </a:t>
            </a:r>
            <a:r>
              <a:rPr lang="zh-CN" altLang="en-US" sz="2000" dirty="0" smtClean="0"/>
              <a:t>很多人</a:t>
            </a:r>
            <a:r>
              <a:rPr lang="zh-CN" altLang="en-US" sz="2000" dirty="0"/>
              <a:t>会问怎么样学习开发游戏呢？其实开发游戏就是一件努力工作，努力工作，更努力工作的事情，没有其它什么秘密可言了。</a:t>
            </a:r>
          </a:p>
          <a:p>
            <a:pPr>
              <a:buFont typeface="Wingdings" pitchFamily="2" charset="2"/>
              <a:buNone/>
            </a:pPr>
            <a:r>
              <a:rPr lang="zh-CN" altLang="en-US" sz="2000" dirty="0"/>
              <a:t>             当然，要想成为一个游戏开发人员，就得先成为一个很好的程序开发人员。当你成为一个很好的程序开发人员时，就可以考虑学习游戏开发了。但是如果你想开发游戏，还需要具备以下基础：</a:t>
            </a:r>
          </a:p>
          <a:p>
            <a:pPr>
              <a:buFont typeface="Wingdings" pitchFamily="2" charset="2"/>
              <a:buChar char="l"/>
            </a:pPr>
            <a:r>
              <a:rPr lang="zh-CN" altLang="en-US" sz="2000" b="1" dirty="0"/>
              <a:t>程序设计语言</a:t>
            </a:r>
            <a:r>
              <a:rPr lang="zh-CN" altLang="en-US" sz="2000" dirty="0"/>
              <a:t>：在程序语言方面，不但要精通一两门语言，还需要了解其它的语言</a:t>
            </a:r>
            <a:r>
              <a:rPr lang="zh-CN" altLang="en-US" sz="2000" dirty="0" smtClean="0"/>
              <a:t>。一般开发游戏都是使用</a:t>
            </a:r>
            <a:r>
              <a:rPr lang="en-US" altLang="zh-CN" sz="2000" dirty="0" smtClean="0"/>
              <a:t>C</a:t>
            </a:r>
            <a:r>
              <a:rPr lang="zh-CN" altLang="en-US" sz="2000" dirty="0" smtClean="0"/>
              <a:t>＋＋或者</a:t>
            </a:r>
            <a:r>
              <a:rPr lang="en-US" altLang="zh-CN" sz="2000" dirty="0" smtClean="0"/>
              <a:t>C</a:t>
            </a:r>
            <a:r>
              <a:rPr lang="zh-CN" altLang="en-US" sz="2000" dirty="0" smtClean="0"/>
              <a:t>，因此精通这门语言是必然的选择了。由于开发游戏需要不同的语言，比如脚本语言，这样就需要了解一下动态语言，比如</a:t>
            </a:r>
            <a:r>
              <a:rPr lang="en-US" altLang="zh-CN" sz="2000" dirty="0" smtClean="0"/>
              <a:t>Python</a:t>
            </a:r>
            <a:r>
              <a:rPr lang="zh-CN" altLang="en-US" sz="2000" dirty="0" smtClean="0"/>
              <a:t>等等。</a:t>
            </a:r>
          </a:p>
          <a:p>
            <a:pPr>
              <a:buFont typeface="Wingdings" pitchFamily="2" charset="2"/>
              <a:buChar char="l"/>
            </a:pPr>
            <a:r>
              <a:rPr lang="zh-CN" altLang="en-US" sz="2000" b="1" dirty="0" smtClean="0"/>
              <a:t>数据结构</a:t>
            </a:r>
            <a:r>
              <a:rPr lang="zh-CN" altLang="en-US" sz="2000" dirty="0" smtClean="0"/>
              <a:t>：数据结构是一门和语言无关的课程，应用于程序开发的各个领域，有很多语言都有现成的库提供相关的数据结构，比如</a:t>
            </a:r>
            <a:r>
              <a:rPr lang="en-US" altLang="zh-CN" sz="2000" dirty="0" smtClean="0"/>
              <a:t>C++</a:t>
            </a:r>
            <a:r>
              <a:rPr lang="zh-CN" altLang="en-US" sz="2000" dirty="0" smtClean="0"/>
              <a:t>的</a:t>
            </a:r>
            <a:r>
              <a:rPr lang="en-US" altLang="zh-CN" sz="2000" dirty="0" err="1" smtClean="0"/>
              <a:t>STL,python</a:t>
            </a:r>
            <a:r>
              <a:rPr lang="zh-CN" altLang="en-US" sz="2000" dirty="0" smtClean="0"/>
              <a:t>的</a:t>
            </a:r>
            <a:r>
              <a:rPr lang="en-US" altLang="zh-CN" sz="2000" dirty="0" err="1" smtClean="0"/>
              <a:t>pypi</a:t>
            </a:r>
            <a:r>
              <a:rPr lang="zh-CN" altLang="en-US" sz="2000" dirty="0" smtClean="0"/>
              <a:t>库等等。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51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/>
        </p:nvSpPr>
        <p:spPr bwMode="auto">
          <a:xfrm>
            <a:off x="457200" y="764704"/>
            <a:ext cx="8229600" cy="5796434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Wingdings" pitchFamily="2" charset="2"/>
              <a:buChar char="l"/>
            </a:pPr>
            <a:endParaRPr lang="en-US" altLang="zh-CN" sz="1800" dirty="0" smtClean="0"/>
          </a:p>
          <a:p>
            <a:pPr>
              <a:buFont typeface="Wingdings" pitchFamily="2" charset="2"/>
              <a:buChar char="l"/>
            </a:pPr>
            <a:endParaRPr lang="en-US" altLang="zh-CN" sz="1800" dirty="0"/>
          </a:p>
          <a:p>
            <a:pPr>
              <a:buFont typeface="Wingdings" pitchFamily="2" charset="2"/>
              <a:buChar char="l"/>
            </a:pPr>
            <a:r>
              <a:rPr lang="en-US" altLang="zh-CN" sz="1800" dirty="0" smtClean="0"/>
              <a:t>Windows</a:t>
            </a:r>
            <a:r>
              <a:rPr lang="zh-CN" altLang="en-US" sz="1800" dirty="0" smtClean="0"/>
              <a:t>编程：目前端游</a:t>
            </a:r>
            <a:r>
              <a:rPr lang="en-US" altLang="zh-CN" sz="1800" dirty="0" smtClean="0"/>
              <a:t>90</a:t>
            </a:r>
            <a:r>
              <a:rPr lang="zh-CN" altLang="en-US" sz="1800" dirty="0" smtClean="0"/>
              <a:t>％的游戏运行环境就是</a:t>
            </a:r>
            <a:r>
              <a:rPr lang="en-US" altLang="zh-CN" sz="1800" dirty="0" smtClean="0"/>
              <a:t>Windows</a:t>
            </a:r>
            <a:r>
              <a:rPr lang="zh-CN" altLang="en-US" sz="1800" dirty="0" smtClean="0"/>
              <a:t>，如果不了解</a:t>
            </a:r>
            <a:r>
              <a:rPr lang="en-US" altLang="zh-CN" sz="1800" dirty="0" smtClean="0"/>
              <a:t>Windows</a:t>
            </a:r>
            <a:r>
              <a:rPr lang="zh-CN" altLang="en-US" sz="1800" dirty="0" smtClean="0"/>
              <a:t>，就无从下手了。比如</a:t>
            </a:r>
            <a:r>
              <a:rPr lang="en-US" altLang="zh-CN" sz="1800" dirty="0" smtClean="0"/>
              <a:t>Windows</a:t>
            </a:r>
            <a:r>
              <a:rPr lang="zh-CN" altLang="en-US" sz="1800" dirty="0" smtClean="0"/>
              <a:t>的消息处理过程，事件响应，还有</a:t>
            </a:r>
            <a:r>
              <a:rPr lang="en-US" altLang="zh-CN" sz="1800" dirty="0" smtClean="0"/>
              <a:t>Windows</a:t>
            </a:r>
            <a:r>
              <a:rPr lang="zh-CN" altLang="en-US" sz="1800" dirty="0" smtClean="0"/>
              <a:t>的网络通迅过程，这些都是需要了解的。还有</a:t>
            </a:r>
            <a:r>
              <a:rPr lang="en-US" altLang="zh-CN" sz="1800" dirty="0" smtClean="0"/>
              <a:t>Windows</a:t>
            </a:r>
            <a:r>
              <a:rPr lang="zh-CN" altLang="en-US" sz="1800" dirty="0" smtClean="0"/>
              <a:t>提供的</a:t>
            </a:r>
            <a:r>
              <a:rPr lang="en-US" altLang="zh-CN" sz="1800" dirty="0" smtClean="0"/>
              <a:t>API</a:t>
            </a:r>
            <a:r>
              <a:rPr lang="zh-CN" altLang="en-US" sz="1800" dirty="0" smtClean="0"/>
              <a:t>，更加要熟练运用了。</a:t>
            </a:r>
            <a:endParaRPr lang="en-US" altLang="zh-CN" sz="1800" dirty="0" smtClean="0"/>
          </a:p>
          <a:p>
            <a:pPr>
              <a:buFont typeface="Wingdings" pitchFamily="2" charset="2"/>
              <a:buChar char="l"/>
            </a:pPr>
            <a:r>
              <a:rPr lang="zh-CN" altLang="en-US" sz="1800" dirty="0" smtClean="0"/>
              <a:t>编程工具：编程工具，就像自己的柴刀，如果没有柴刀，就砍不到柴的。当然，磨刀不误砍柴功。因此，一定要对自己的编程工具非常熟悉，比如调试，工程配置，编辑，编译等等，还有经常出现的编译错误等。</a:t>
            </a:r>
            <a:endParaRPr lang="en-US" altLang="zh-CN" sz="1800" dirty="0"/>
          </a:p>
          <a:p>
            <a:pPr>
              <a:buFont typeface="Wingdings" pitchFamily="2" charset="2"/>
              <a:buChar char="l"/>
            </a:pPr>
            <a:r>
              <a:rPr lang="zh-CN" altLang="en-US" sz="1800" dirty="0" smtClean="0"/>
              <a:t>框架的选择：在这个最求效率的年代，选择一款游戏引擎来支持跨平台游戏开发是很有必要的，比如手游开发的</a:t>
            </a:r>
            <a:r>
              <a:rPr lang="en-US" altLang="zh-CN" sz="1800" dirty="0" smtClean="0"/>
              <a:t>cocos2d-x</a:t>
            </a:r>
            <a:r>
              <a:rPr lang="zh-CN" altLang="en-US" sz="1800" dirty="0" smtClean="0"/>
              <a:t>和</a:t>
            </a:r>
            <a:r>
              <a:rPr lang="en-US" altLang="zh-CN" sz="1800" dirty="0" smtClean="0"/>
              <a:t>unity3d</a:t>
            </a:r>
            <a:r>
              <a:rPr lang="zh-CN" altLang="en-US" sz="1800" dirty="0" smtClean="0"/>
              <a:t>引擎可以让游戏开发的进程大大缩短。</a:t>
            </a:r>
            <a:endParaRPr lang="zh-CN" altLang="en-US" sz="2800" dirty="0" smtClean="0"/>
          </a:p>
          <a:p>
            <a:pPr>
              <a:buFont typeface="Wingdings" pitchFamily="2" charset="2"/>
              <a:buChar char="l"/>
            </a:pPr>
            <a:r>
              <a:rPr lang="zh-CN" altLang="en-US" sz="2000" dirty="0" smtClean="0"/>
              <a:t> 软件工程：现在的游戏开发，都不是一个人就可以开发完成的。一定是一个团队，相互之间的协作，就成为了需要解决的问题。比如每个人写的一部份的程序库，是怎么样连接在一起，都是软件工程的问题，怎么样安排进度，都是需要使用甘特图来说明，以及怎么样进行测试，也是测试人员配合进行的。</a:t>
            </a:r>
            <a:r>
              <a:rPr lang="zh-CN" altLang="en-US" sz="2800" dirty="0" smtClean="0"/>
              <a:t> </a:t>
            </a:r>
            <a:endParaRPr lang="zh-CN" altLang="en-US" sz="1800" dirty="0" smtClean="0"/>
          </a:p>
          <a:p>
            <a:pPr>
              <a:buFont typeface="Wingdings" pitchFamily="2" charset="2"/>
              <a:buChar char="l"/>
            </a:pP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530618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CN" altLang="en-US" dirty="0"/>
              <a:t>游戏开发中的不同职位分工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/>
        </p:nvSpPr>
        <p:spPr bwMode="auto">
          <a:xfrm>
            <a:off x="457200" y="1700808"/>
            <a:ext cx="8229600" cy="468052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 smtClean="0"/>
              <a:t>策        </a:t>
            </a:r>
            <a:r>
              <a:rPr lang="zh-CN" altLang="en-US" sz="1800" dirty="0"/>
              <a:t>划：负责对游戏制作进行策划指导。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编        剧：负责游戏的剧本编写。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人物设计：设计游戏中的人物形像。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场景设计：对游戏中的地图、场景、物品进行设计制作。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电脑美工：将设计好的所有图片输入电脑。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动画设计：设计游戏中的各种动画，包括片头、片尾等。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招式设计：根据剧本设计战斗人员的各种招式、法术。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程式设计：负责对游戏中的各种程式进行编写。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地图制作：用设计好的地图编辑器制作游戏中所使用的地图。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脚本制作：根据剧本对游戏情节数据进行编写。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声音制作：录制游戏中所使用的各种音乐及音效。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测        试：对制作好的游戏进行各种测试工作。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/>
              <a:t>宣传发行：对测试完成后的游戏进行宣传与发行工作。可以找代理。</a:t>
            </a:r>
            <a:br>
              <a:rPr lang="zh-CN" altLang="en-US" sz="1800" dirty="0"/>
            </a:br>
            <a:r>
              <a:rPr lang="zh-CN" altLang="en-US" sz="1800" dirty="0"/>
              <a:t/>
            </a:r>
            <a:br>
              <a:rPr lang="zh-CN" altLang="en-US" sz="1800" dirty="0"/>
            </a:br>
            <a:r>
              <a:rPr lang="zh-CN" altLang="en-US" sz="1800" dirty="0"/>
              <a:t>       这些是基于</a:t>
            </a:r>
            <a:r>
              <a:rPr lang="en-US" altLang="zh-CN" sz="1800" dirty="0"/>
              <a:t>RPG</a:t>
            </a:r>
            <a:r>
              <a:rPr lang="zh-CN" altLang="en-US" sz="1800" dirty="0"/>
              <a:t>游戏的工作分工，其它游戏制作也可作为参考，可以适当的进行兼职。比如策划与程式设计兼职，可别兼职太多哦！ </a:t>
            </a:r>
          </a:p>
        </p:txBody>
      </p:sp>
    </p:spTree>
    <p:extLst>
      <p:ext uri="{BB962C8B-B14F-4D97-AF65-F5344CB8AC3E}">
        <p14:creationId xmlns:p14="http://schemas.microsoft.com/office/powerpoint/2010/main" val="4176385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zh-CN" altLang="en-US" dirty="0" smtClean="0"/>
              <a:t>程序开发的</a:t>
            </a:r>
            <a:r>
              <a:rPr lang="zh-CN" altLang="en-US" dirty="0"/>
              <a:t>角色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/>
              <a:t>前台工程师</a:t>
            </a:r>
            <a:endParaRPr lang="en-US" altLang="zh-CN" b="1" dirty="0" smtClean="0"/>
          </a:p>
          <a:p>
            <a:r>
              <a:rPr lang="zh-CN" altLang="en-US" dirty="0" smtClean="0"/>
              <a:t>引擎</a:t>
            </a:r>
            <a:r>
              <a:rPr lang="en-US" altLang="zh-CN" dirty="0" smtClean="0"/>
              <a:t>【</a:t>
            </a:r>
            <a:r>
              <a:rPr lang="zh-CN" altLang="en-US" dirty="0" smtClean="0"/>
              <a:t>工具，渲染，地图</a:t>
            </a:r>
            <a:r>
              <a:rPr lang="en-US" altLang="zh-CN" dirty="0" smtClean="0"/>
              <a:t>】</a:t>
            </a:r>
          </a:p>
          <a:p>
            <a:r>
              <a:rPr lang="zh-CN" altLang="en-US" dirty="0" smtClean="0"/>
              <a:t>游戏界面</a:t>
            </a:r>
            <a:r>
              <a:rPr lang="en-US" altLang="zh-CN" dirty="0" smtClean="0"/>
              <a:t>UI</a:t>
            </a:r>
          </a:p>
          <a:p>
            <a:r>
              <a:rPr lang="zh-CN" altLang="en-US" dirty="0" smtClean="0"/>
              <a:t>角色动作（战斗逻辑）</a:t>
            </a:r>
            <a:endParaRPr lang="en-US" altLang="zh-CN" dirty="0" smtClean="0"/>
          </a:p>
          <a:p>
            <a:r>
              <a:rPr lang="zh-CN" altLang="en-US" dirty="0"/>
              <a:t>网络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/>
              <a:t>后台工程师</a:t>
            </a:r>
            <a:endParaRPr lang="en-US" altLang="zh-CN" b="1" dirty="0" smtClean="0"/>
          </a:p>
          <a:p>
            <a:r>
              <a:rPr lang="zh-CN" altLang="en-US" dirty="0" smtClean="0"/>
              <a:t>数据库</a:t>
            </a:r>
            <a:endParaRPr lang="en-US" altLang="zh-CN" dirty="0" smtClean="0"/>
          </a:p>
          <a:p>
            <a:r>
              <a:rPr lang="zh-CN" altLang="en-US" dirty="0" smtClean="0"/>
              <a:t>逻辑脚本</a:t>
            </a:r>
            <a:endParaRPr lang="en-US" altLang="zh-CN" dirty="0" smtClean="0"/>
          </a:p>
          <a:p>
            <a:r>
              <a:rPr lang="zh-CN" altLang="en-US" dirty="0" smtClean="0"/>
              <a:t>网络</a:t>
            </a:r>
            <a:endParaRPr lang="en-US" altLang="zh-CN" dirty="0" smtClean="0"/>
          </a:p>
          <a:p>
            <a:r>
              <a:rPr lang="zh-CN" altLang="en-US" dirty="0" smtClean="0"/>
              <a:t>缓存</a:t>
            </a:r>
            <a:endParaRPr lang="en-US" altLang="zh-CN" dirty="0"/>
          </a:p>
          <a:p>
            <a:r>
              <a:rPr lang="zh-CN" altLang="en-US" dirty="0" smtClean="0"/>
              <a:t>部署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操作系统，部署工具等</a:t>
            </a:r>
            <a:r>
              <a:rPr lang="en-US" altLang="zh-CN" dirty="0" smtClean="0"/>
              <a:t>】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805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zh-CN" altLang="en-US" dirty="0"/>
              <a:t>各司其职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10" name="Rectangle 3"/>
          <p:cNvSpPr>
            <a:spLocks noGrp="1" noChangeArrowheads="1"/>
          </p:cNvSpPr>
          <p:nvPr/>
        </p:nvSpPr>
        <p:spPr bwMode="auto">
          <a:xfrm>
            <a:off x="457200" y="1556792"/>
            <a:ext cx="8229600" cy="4824536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 smtClean="0"/>
              <a:t>                                                          </a:t>
            </a:r>
            <a:r>
              <a:rPr lang="zh-CN" altLang="en-US" sz="2800" b="1" dirty="0" smtClean="0"/>
              <a:t>前台工程师</a:t>
            </a:r>
            <a:endParaRPr lang="en-US" altLang="zh-CN" sz="2800" b="1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 dirty="0" smtClean="0"/>
              <a:t>引擎：</a:t>
            </a:r>
            <a:endParaRPr lang="en-US" altLang="zh-CN" sz="18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 </a:t>
            </a:r>
            <a:r>
              <a:rPr lang="en-US" altLang="zh-CN" sz="1800" dirty="0" smtClean="0"/>
              <a:t>            </a:t>
            </a:r>
            <a:r>
              <a:rPr lang="zh-CN" altLang="en-US" sz="1800" dirty="0" smtClean="0"/>
              <a:t>负责游戏世界地图编辑，内部</a:t>
            </a:r>
            <a:r>
              <a:rPr lang="en-US" altLang="zh-CN" sz="1800" dirty="0" smtClean="0"/>
              <a:t>API</a:t>
            </a:r>
            <a:r>
              <a:rPr lang="zh-CN" altLang="en-US" sz="1800" dirty="0" smtClean="0"/>
              <a:t>，渲染，优化等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 dirty="0" smtClean="0"/>
              <a:t>界面</a:t>
            </a:r>
            <a:r>
              <a:rPr lang="en-US" altLang="zh-CN" sz="1800" b="1" dirty="0" smtClean="0"/>
              <a:t>UI</a:t>
            </a:r>
            <a:r>
              <a:rPr lang="zh-CN" altLang="en-US" sz="1800" b="1" dirty="0" smtClean="0"/>
              <a:t>：</a:t>
            </a:r>
            <a:endParaRPr lang="en-US" altLang="zh-CN" sz="18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	 </a:t>
            </a:r>
            <a:r>
              <a:rPr lang="en-US" altLang="zh-CN" sz="1800" dirty="0" smtClean="0"/>
              <a:t>      </a:t>
            </a:r>
            <a:r>
              <a:rPr lang="zh-CN" altLang="en-US" sz="1800" dirty="0" smtClean="0"/>
              <a:t>负责游戏界面功能逻辑的编写，比如背包界面，好友界面等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 dirty="0" smtClean="0"/>
              <a:t>角色动作：</a:t>
            </a:r>
            <a:endParaRPr lang="en-US" altLang="zh-CN" sz="18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 </a:t>
            </a:r>
            <a:r>
              <a:rPr lang="en-US" altLang="zh-CN" sz="1800" dirty="0" smtClean="0"/>
              <a:t>             </a:t>
            </a:r>
            <a:r>
              <a:rPr lang="zh-CN" altLang="en-US" sz="1800" dirty="0" smtClean="0"/>
              <a:t>如果是格斗游戏，那么角色和怪物的格斗动作逻辑的编写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 dirty="0" smtClean="0"/>
              <a:t>网络</a:t>
            </a:r>
            <a:r>
              <a:rPr lang="en-US" altLang="zh-CN" sz="1800" b="1" dirty="0" smtClean="0"/>
              <a:t>【</a:t>
            </a:r>
            <a:r>
              <a:rPr lang="zh-CN" altLang="en-US" sz="1800" b="1" dirty="0" smtClean="0"/>
              <a:t>前台</a:t>
            </a:r>
            <a:r>
              <a:rPr lang="en-US" altLang="zh-CN" sz="1800" b="1" dirty="0" smtClean="0"/>
              <a:t>】</a:t>
            </a:r>
            <a:r>
              <a:rPr lang="zh-CN" altLang="en-US" sz="1800" b="1" dirty="0" smtClean="0"/>
              <a:t>：</a:t>
            </a:r>
            <a:endParaRPr lang="en-US" altLang="zh-CN" sz="18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	</a:t>
            </a:r>
            <a:r>
              <a:rPr lang="en-US" altLang="zh-CN" sz="1800" dirty="0" smtClean="0"/>
              <a:t>       </a:t>
            </a:r>
            <a:r>
              <a:rPr lang="zh-CN" altLang="en-US" sz="1800" dirty="0" smtClean="0"/>
              <a:t>负责和后台数据进行交互，单例模式，多线程</a:t>
            </a:r>
            <a:endParaRPr lang="en-US" altLang="zh-CN" sz="1800" dirty="0" smtClean="0"/>
          </a:p>
        </p:txBody>
      </p:sp>
    </p:spTree>
    <p:extLst>
      <p:ext uri="{BB962C8B-B14F-4D97-AF65-F5344CB8AC3E}">
        <p14:creationId xmlns:p14="http://schemas.microsoft.com/office/powerpoint/2010/main" val="2930222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/>
        </p:nvSpPr>
        <p:spPr bwMode="auto">
          <a:xfrm>
            <a:off x="611560" y="764704"/>
            <a:ext cx="8229600" cy="540060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 smtClean="0"/>
              <a:t>                                                          </a:t>
            </a:r>
            <a:r>
              <a:rPr lang="zh-CN" altLang="en-US" sz="2400" dirty="0"/>
              <a:t>后台</a:t>
            </a:r>
            <a:r>
              <a:rPr lang="zh-CN" altLang="en-US" sz="2400" dirty="0" smtClean="0"/>
              <a:t>工程师</a:t>
            </a:r>
            <a:endParaRPr lang="en-US" altLang="zh-CN" sz="24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 dirty="0" smtClean="0"/>
              <a:t>数据库</a:t>
            </a:r>
            <a:r>
              <a:rPr lang="zh-CN" altLang="en-US" sz="2400" b="1" dirty="0" smtClean="0"/>
              <a:t>：</a:t>
            </a:r>
            <a:endParaRPr lang="en-US" altLang="zh-CN" sz="24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 </a:t>
            </a:r>
            <a:r>
              <a:rPr lang="en-US" altLang="zh-CN" sz="1800" dirty="0" smtClean="0"/>
              <a:t>             </a:t>
            </a:r>
            <a:r>
              <a:rPr lang="zh-CN" altLang="en-US" sz="1800" dirty="0" smtClean="0"/>
              <a:t>数据库的选择，成本计算，是否开源等。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 smtClean="0"/>
              <a:t>              数据库的设计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dirty="0" smtClean="0"/>
              <a:t>              数据库逻辑，存储过程，触发器等的编写，数据库优化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 smtClean="0"/>
              <a:t>               </a:t>
            </a:r>
            <a:endParaRPr lang="en-US" altLang="zh-CN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 dirty="0" smtClean="0"/>
              <a:t>逻辑脚本：</a:t>
            </a:r>
            <a:endParaRPr lang="en-US" altLang="zh-CN" sz="18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 </a:t>
            </a:r>
            <a:r>
              <a:rPr lang="en-US" altLang="zh-CN" sz="1800" dirty="0" smtClean="0"/>
              <a:t>            </a:t>
            </a:r>
            <a:r>
              <a:rPr lang="zh-CN" altLang="en-US" sz="1800" dirty="0" smtClean="0"/>
              <a:t>功能性逻辑，比如卡牌类</a:t>
            </a:r>
            <a:r>
              <a:rPr lang="en-US" altLang="zh-CN" sz="1800" dirty="0" smtClean="0"/>
              <a:t>AI</a:t>
            </a:r>
            <a:r>
              <a:rPr lang="zh-CN" altLang="en-US" sz="1800" dirty="0" smtClean="0"/>
              <a:t>计算，格斗类，动作伤害计算等</a:t>
            </a:r>
            <a:endParaRPr lang="en-US" altLang="zh-CN" sz="1800" dirty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18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 dirty="0" smtClean="0"/>
              <a:t>网络：</a:t>
            </a:r>
            <a:endParaRPr lang="en-US" altLang="zh-CN" sz="18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 </a:t>
            </a:r>
            <a:r>
              <a:rPr lang="en-US" altLang="zh-CN" sz="1800" dirty="0" smtClean="0"/>
              <a:t>            </a:t>
            </a:r>
            <a:r>
              <a:rPr lang="zh-CN" altLang="en-US" sz="1800" dirty="0" smtClean="0"/>
              <a:t>一般分为 </a:t>
            </a:r>
            <a:r>
              <a:rPr lang="en-US" altLang="zh-CN" sz="1800" dirty="0" smtClean="0"/>
              <a:t>http</a:t>
            </a:r>
            <a:r>
              <a:rPr lang="zh-CN" altLang="en-US" sz="1800" dirty="0" smtClean="0"/>
              <a:t>，</a:t>
            </a:r>
            <a:r>
              <a:rPr lang="en-US" altLang="zh-CN" sz="1800" dirty="0" smtClean="0"/>
              <a:t>socket</a:t>
            </a:r>
            <a:r>
              <a:rPr lang="zh-CN" altLang="en-US" sz="1800" dirty="0" smtClean="0"/>
              <a:t>。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 </a:t>
            </a:r>
            <a:r>
              <a:rPr lang="en-US" altLang="zh-CN" sz="1800" dirty="0" smtClean="0"/>
              <a:t>            http</a:t>
            </a:r>
            <a:r>
              <a:rPr lang="zh-CN" altLang="en-US" sz="1800" dirty="0" smtClean="0"/>
              <a:t>编程</a:t>
            </a:r>
            <a:r>
              <a:rPr lang="en-US" altLang="zh-CN" sz="1800" dirty="0" smtClean="0"/>
              <a:t>:</a:t>
            </a:r>
            <a:r>
              <a:rPr lang="zh-CN" altLang="en-US" sz="1800" dirty="0" smtClean="0"/>
              <a:t>游戏的注册，认证，选服一般是用</a:t>
            </a:r>
            <a:r>
              <a:rPr lang="en-US" altLang="zh-CN" sz="1800" dirty="0" smtClean="0"/>
              <a:t>http</a:t>
            </a:r>
            <a:r>
              <a:rPr lang="zh-CN" altLang="en-US" sz="1800" dirty="0" smtClean="0"/>
              <a:t>协议协议，有的游戏完全使用</a:t>
            </a:r>
            <a:r>
              <a:rPr lang="en-US" altLang="zh-CN" sz="1800" dirty="0" smtClean="0"/>
              <a:t>http</a:t>
            </a:r>
            <a:r>
              <a:rPr lang="zh-CN" altLang="en-US" sz="1800" dirty="0" smtClean="0"/>
              <a:t>，早期的</a:t>
            </a:r>
            <a:r>
              <a:rPr lang="en-US" altLang="zh-CN" sz="1800" dirty="0" err="1" smtClean="0"/>
              <a:t>webgame</a:t>
            </a:r>
            <a:r>
              <a:rPr lang="zh-CN" altLang="en-US" sz="1800" dirty="0" smtClean="0"/>
              <a:t>在</a:t>
            </a:r>
            <a:r>
              <a:rPr lang="en-US" altLang="zh-CN" sz="1800" dirty="0" smtClean="0"/>
              <a:t>flash</a:t>
            </a:r>
            <a:r>
              <a:rPr lang="zh-CN" altLang="en-US" sz="1800" dirty="0" smtClean="0"/>
              <a:t>还没有出来的时候基本使用</a:t>
            </a:r>
            <a:r>
              <a:rPr lang="en-US" altLang="zh-CN" sz="1800" dirty="0" smtClean="0"/>
              <a:t>http</a:t>
            </a:r>
            <a:r>
              <a:rPr lang="zh-CN" altLang="en-US" sz="1800" dirty="0" smtClean="0"/>
              <a:t>。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 </a:t>
            </a:r>
            <a:r>
              <a:rPr lang="en-US" altLang="zh-CN" sz="1800" dirty="0" smtClean="0"/>
              <a:t>            socket</a:t>
            </a:r>
            <a:r>
              <a:rPr lang="zh-CN" altLang="en-US" sz="1800" dirty="0" smtClean="0"/>
              <a:t>编程：</a:t>
            </a:r>
            <a:r>
              <a:rPr lang="en-US" altLang="zh-CN" sz="1800" dirty="0" err="1" smtClean="0"/>
              <a:t>Tcp</a:t>
            </a:r>
            <a:r>
              <a:rPr lang="zh-CN" altLang="en-US" sz="1800" dirty="0" smtClean="0"/>
              <a:t>长连接在游戏中占很重要的部分。</a:t>
            </a:r>
            <a:r>
              <a:rPr lang="en-US" altLang="zh-CN" sz="1800" dirty="0" err="1" smtClean="0"/>
              <a:t>Udp</a:t>
            </a:r>
            <a:r>
              <a:rPr lang="zh-CN" altLang="en-US" sz="1800" dirty="0" smtClean="0"/>
              <a:t>一般使用在对包检测不是很严格的场合，比如聊天系统。  </a:t>
            </a:r>
            <a:endParaRPr lang="en-US" altLang="zh-CN" sz="1800" dirty="0" smtClean="0"/>
          </a:p>
        </p:txBody>
      </p:sp>
    </p:spTree>
    <p:extLst>
      <p:ext uri="{BB962C8B-B14F-4D97-AF65-F5344CB8AC3E}">
        <p14:creationId xmlns:p14="http://schemas.microsoft.com/office/powerpoint/2010/main" val="3640004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7" name="Rectangle 3"/>
          <p:cNvSpPr>
            <a:spLocks noGrp="1" noChangeArrowheads="1"/>
          </p:cNvSpPr>
          <p:nvPr/>
        </p:nvSpPr>
        <p:spPr bwMode="auto">
          <a:xfrm>
            <a:off x="611560" y="764704"/>
            <a:ext cx="8229600" cy="5400600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en-US" altLang="zh-CN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                                                          </a:t>
            </a:r>
            <a:endParaRPr lang="en-US" altLang="zh-CN" sz="1600" dirty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600" b="1" dirty="0"/>
              <a:t>缓存</a:t>
            </a:r>
            <a:r>
              <a:rPr lang="zh-CN" altLang="en-US" sz="1600" b="1" dirty="0" smtClean="0"/>
              <a:t>：</a:t>
            </a:r>
            <a:endParaRPr lang="en-US" altLang="zh-CN" sz="16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b="1" dirty="0"/>
              <a:t> </a:t>
            </a:r>
            <a:r>
              <a:rPr lang="en-US" altLang="zh-CN" sz="1600" b="1" dirty="0" smtClean="0"/>
              <a:t>             </a:t>
            </a:r>
            <a:r>
              <a:rPr lang="zh-CN" altLang="en-US" sz="1600" dirty="0" smtClean="0"/>
              <a:t>在游戏逻辑中，有很多需要用到游戏运行时数据，这些数据不能保存在数据中，会影响游戏运行的效率。这里就需要用到缓存服务器。</a:t>
            </a:r>
            <a:endParaRPr lang="en-US" altLang="zh-CN" sz="16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1600" dirty="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600" b="1" dirty="0" smtClean="0"/>
              <a:t>部署：</a:t>
            </a:r>
            <a:endParaRPr lang="en-US" altLang="zh-CN" sz="16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dirty="0"/>
              <a:t> </a:t>
            </a:r>
            <a:r>
              <a:rPr lang="en-US" altLang="zh-CN" sz="1600" dirty="0" smtClean="0"/>
              <a:t>            </a:t>
            </a:r>
            <a:r>
              <a:rPr lang="zh-CN" altLang="en-US" sz="1600" dirty="0" smtClean="0"/>
              <a:t>后台程序需要部署在服务器上，不同的程序，不同的架构，不同的操作系统就会有不同的部署方式。现在有很多软件可以实现</a:t>
            </a:r>
            <a:r>
              <a:rPr lang="zh-CN" altLang="en-US" sz="1600" smtClean="0"/>
              <a:t>自动化部署。  </a:t>
            </a: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val="42051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zh-CN" altLang="en-US" dirty="0" smtClean="0"/>
              <a:t>前后台交互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/>
        </p:nvSpPr>
        <p:spPr bwMode="auto">
          <a:xfrm>
            <a:off x="446856" y="1556792"/>
            <a:ext cx="8229600" cy="4608512"/>
          </a:xfrm>
          <a:prstGeom prst="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endParaRPr lang="en-US" altLang="zh-CN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600" dirty="0" smtClean="0"/>
              <a:t>                                                          </a:t>
            </a:r>
            <a:r>
              <a:rPr lang="en-US" altLang="zh-CN" sz="2000" b="1" dirty="0" smtClean="0"/>
              <a:t>http</a:t>
            </a:r>
            <a:r>
              <a:rPr lang="zh-CN" altLang="en-US" sz="2000" b="1" dirty="0" smtClean="0"/>
              <a:t>方式前后台交互</a:t>
            </a:r>
            <a:endParaRPr lang="en-US" altLang="zh-CN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 dirty="0"/>
              <a:t> </a:t>
            </a:r>
            <a:r>
              <a:rPr lang="en-US" altLang="zh-CN" sz="2000" b="1" dirty="0" smtClean="0"/>
              <a:t>       </a:t>
            </a:r>
            <a:r>
              <a:rPr lang="en-US" altLang="zh-CN" sz="1800" dirty="0"/>
              <a:t>Http</a:t>
            </a:r>
            <a:r>
              <a:rPr lang="zh-CN" altLang="en-US" sz="1800" dirty="0"/>
              <a:t>定义了与服务器交互的不同方法，最基本的方法有</a:t>
            </a:r>
            <a:r>
              <a:rPr lang="en-US" altLang="zh-CN" sz="1800" dirty="0"/>
              <a:t>4</a:t>
            </a:r>
            <a:r>
              <a:rPr lang="zh-CN" altLang="en-US" sz="1800" dirty="0"/>
              <a:t>种，分别是</a:t>
            </a:r>
            <a:r>
              <a:rPr lang="en-US" altLang="zh-CN" sz="1800" dirty="0"/>
              <a:t>GET</a:t>
            </a:r>
            <a:r>
              <a:rPr lang="zh-CN" altLang="en-US" sz="1800" dirty="0"/>
              <a:t>，</a:t>
            </a:r>
            <a:r>
              <a:rPr lang="en-US" altLang="zh-CN" sz="1800" dirty="0"/>
              <a:t>POST</a:t>
            </a:r>
            <a:r>
              <a:rPr lang="zh-CN" altLang="en-US" sz="1800" dirty="0"/>
              <a:t>，</a:t>
            </a:r>
            <a:r>
              <a:rPr lang="en-US" altLang="zh-CN" sz="1800" dirty="0"/>
              <a:t>PUT</a:t>
            </a:r>
            <a:r>
              <a:rPr lang="zh-CN" altLang="en-US" sz="1800" dirty="0"/>
              <a:t>，</a:t>
            </a:r>
            <a:r>
              <a:rPr lang="en-US" altLang="zh-CN" sz="1800" dirty="0"/>
              <a:t>DELETE</a:t>
            </a:r>
            <a:r>
              <a:rPr lang="zh-CN" altLang="en-US" sz="1800" dirty="0"/>
              <a:t>。</a:t>
            </a:r>
            <a:r>
              <a:rPr lang="en-US" altLang="zh-CN" sz="1800" dirty="0"/>
              <a:t>URL</a:t>
            </a:r>
            <a:r>
              <a:rPr lang="zh-CN" altLang="en-US" sz="1800" dirty="0"/>
              <a:t>全称是资源描述符，我们可以这样认为：一个</a:t>
            </a:r>
            <a:r>
              <a:rPr lang="en-US" altLang="zh-CN" sz="1800" dirty="0"/>
              <a:t>URL</a:t>
            </a:r>
            <a:r>
              <a:rPr lang="zh-CN" altLang="en-US" sz="1800" dirty="0"/>
              <a:t>地址，它用于描述一个网络上的资源，而</a:t>
            </a:r>
            <a:r>
              <a:rPr lang="en-US" altLang="zh-CN" sz="1800" dirty="0"/>
              <a:t>HTTP</a:t>
            </a:r>
            <a:r>
              <a:rPr lang="zh-CN" altLang="en-US" sz="1800" dirty="0"/>
              <a:t>中的</a:t>
            </a:r>
            <a:r>
              <a:rPr lang="en-US" altLang="zh-CN" sz="1800" dirty="0"/>
              <a:t>GET</a:t>
            </a:r>
            <a:r>
              <a:rPr lang="zh-CN" altLang="en-US" sz="1800" dirty="0"/>
              <a:t>，</a:t>
            </a:r>
            <a:r>
              <a:rPr lang="en-US" altLang="zh-CN" sz="1800" dirty="0"/>
              <a:t>POST</a:t>
            </a:r>
            <a:r>
              <a:rPr lang="zh-CN" altLang="en-US" sz="1800" dirty="0"/>
              <a:t>，</a:t>
            </a:r>
            <a:r>
              <a:rPr lang="en-US" altLang="zh-CN" sz="1800" dirty="0"/>
              <a:t>PUT</a:t>
            </a:r>
            <a:r>
              <a:rPr lang="zh-CN" altLang="en-US" sz="1800" dirty="0"/>
              <a:t>，</a:t>
            </a:r>
            <a:r>
              <a:rPr lang="en-US" altLang="zh-CN" sz="1800" dirty="0"/>
              <a:t>DELETE</a:t>
            </a:r>
            <a:r>
              <a:rPr lang="zh-CN" altLang="en-US" sz="1800" dirty="0"/>
              <a:t>就对应着对这个资源的查，改，增，删</a:t>
            </a:r>
            <a:r>
              <a:rPr lang="en-US" altLang="zh-CN" sz="1800" dirty="0"/>
              <a:t>4</a:t>
            </a:r>
            <a:r>
              <a:rPr lang="zh-CN" altLang="en-US" sz="1800" dirty="0"/>
              <a:t>个操作。到这里，大家应该有个大概的了解了，</a:t>
            </a:r>
            <a:r>
              <a:rPr lang="en-US" altLang="zh-CN" sz="1800" dirty="0"/>
              <a:t>GET</a:t>
            </a:r>
            <a:r>
              <a:rPr lang="zh-CN" altLang="en-US" sz="1800" dirty="0"/>
              <a:t>一般用于获取</a:t>
            </a:r>
            <a:r>
              <a:rPr lang="en-US" altLang="zh-CN" sz="1800" dirty="0"/>
              <a:t>/</a:t>
            </a:r>
            <a:r>
              <a:rPr lang="zh-CN" altLang="en-US" sz="1800" dirty="0"/>
              <a:t>查询资源信息，而</a:t>
            </a:r>
            <a:r>
              <a:rPr lang="en-US" altLang="zh-CN" sz="1800" dirty="0"/>
              <a:t>POST</a:t>
            </a:r>
            <a:r>
              <a:rPr lang="zh-CN" altLang="en-US" sz="1800" dirty="0"/>
              <a:t>一般用于更新资源</a:t>
            </a:r>
            <a:r>
              <a:rPr lang="zh-CN" altLang="en-US" sz="1800" dirty="0" smtClean="0"/>
              <a:t>信息。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 smtClean="0"/>
              <a:t>       get</a:t>
            </a:r>
            <a:r>
              <a:rPr lang="zh-CN" altLang="en-US" sz="1800" dirty="0" smtClean="0"/>
              <a:t>方式：</a:t>
            </a:r>
            <a:r>
              <a:rPr lang="en-US" altLang="zh-CN" sz="1800" dirty="0" smtClean="0">
                <a:hlinkClick r:id="rId2"/>
              </a:rPr>
              <a:t>http://myget.html?a=1&amp;b=2</a:t>
            </a:r>
            <a:r>
              <a:rPr lang="en-US" altLang="zh-CN" sz="1800" dirty="0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1800" dirty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/>
              <a:t> </a:t>
            </a:r>
            <a:r>
              <a:rPr lang="en-US" altLang="zh-CN" sz="1800" dirty="0" smtClean="0"/>
              <a:t>      post</a:t>
            </a:r>
            <a:r>
              <a:rPr lang="zh-CN" altLang="en-US" sz="1800" dirty="0" smtClean="0"/>
              <a:t>方式：</a:t>
            </a:r>
            <a:r>
              <a:rPr lang="en-US" altLang="zh-CN" sz="1800" dirty="0" smtClean="0">
                <a:hlinkClick r:id="rId3"/>
              </a:rPr>
              <a:t>http://myget.html</a:t>
            </a:r>
            <a:r>
              <a:rPr lang="en-US" altLang="zh-CN" sz="1800" dirty="0" smtClean="0"/>
              <a:t>     post</a:t>
            </a:r>
            <a:r>
              <a:rPr lang="zh-CN" altLang="en-US" sz="1800" dirty="0" smtClean="0"/>
              <a:t>的数据用</a:t>
            </a:r>
            <a:r>
              <a:rPr lang="en-US" altLang="zh-CN" sz="1800" dirty="0" err="1" smtClean="0"/>
              <a:t>ajax</a:t>
            </a:r>
            <a:r>
              <a:rPr lang="zh-CN" altLang="en-US" sz="1800" dirty="0" smtClean="0"/>
              <a:t>的</a:t>
            </a:r>
            <a:r>
              <a:rPr lang="en-US" altLang="zh-CN" sz="1800" dirty="0" smtClean="0"/>
              <a:t>post</a:t>
            </a:r>
            <a:r>
              <a:rPr lang="zh-CN" altLang="en-US" sz="1800" dirty="0" smtClean="0"/>
              <a:t>方式过去</a:t>
            </a:r>
            <a:r>
              <a:rPr lang="en-US" altLang="zh-CN" sz="1800" dirty="0" smtClean="0"/>
              <a:t>,</a:t>
            </a:r>
            <a:r>
              <a:rPr lang="zh-CN" altLang="en-US" sz="1800" dirty="0" smtClean="0"/>
              <a:t>这里可以 传         字符串，也可以传</a:t>
            </a:r>
            <a:r>
              <a:rPr lang="en-US" altLang="zh-CN" sz="1800" dirty="0" err="1" smtClean="0"/>
              <a:t>json</a:t>
            </a:r>
            <a:r>
              <a:rPr lang="zh-CN" altLang="en-US" sz="1800" dirty="0" smtClean="0"/>
              <a:t>数据。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1800" dirty="0" smtClean="0"/>
              <a:t>       </a:t>
            </a:r>
            <a:r>
              <a:rPr lang="zh-CN" altLang="en-US" sz="1800" dirty="0" smtClean="0"/>
              <a:t>早期的</a:t>
            </a:r>
            <a:r>
              <a:rPr lang="en-US" altLang="zh-CN" sz="1800" dirty="0" err="1" smtClean="0"/>
              <a:t>webgame</a:t>
            </a:r>
            <a:r>
              <a:rPr lang="zh-CN" altLang="en-US" sz="1800" dirty="0" smtClean="0"/>
              <a:t>，</a:t>
            </a:r>
            <a:r>
              <a:rPr lang="en-US" altLang="zh-CN" sz="1800" dirty="0" smtClean="0"/>
              <a:t>SLG</a:t>
            </a:r>
            <a:r>
              <a:rPr lang="zh-CN" altLang="en-US" sz="1800" dirty="0" smtClean="0"/>
              <a:t>用的就是</a:t>
            </a:r>
            <a:r>
              <a:rPr lang="en-US" altLang="zh-CN" sz="1800" dirty="0" smtClean="0"/>
              <a:t>http</a:t>
            </a:r>
            <a:r>
              <a:rPr lang="zh-CN" altLang="en-US" sz="1800" dirty="0" smtClean="0"/>
              <a:t>的方式，通过</a:t>
            </a:r>
            <a:r>
              <a:rPr lang="en-US" altLang="zh-CN" sz="1800" dirty="0" err="1" smtClean="0"/>
              <a:t>js</a:t>
            </a:r>
            <a:r>
              <a:rPr lang="zh-CN" altLang="en-US" sz="1800" dirty="0" smtClean="0"/>
              <a:t>不断刷新</a:t>
            </a:r>
            <a:endParaRPr lang="en-US" altLang="zh-CN" sz="1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221691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1223</Words>
  <Application>Microsoft Office PowerPoint</Application>
  <PresentationFormat>全屏显示(4:3)</PresentationFormat>
  <Paragraphs>135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游戏程序开发</vt:lpstr>
      <vt:lpstr>游戏开发者是怎样炼成的</vt:lpstr>
      <vt:lpstr>PowerPoint 演示文稿</vt:lpstr>
      <vt:lpstr>游戏开发中的不同职位分工</vt:lpstr>
      <vt:lpstr>程序开发的角色</vt:lpstr>
      <vt:lpstr>各司其职</vt:lpstr>
      <vt:lpstr>PowerPoint 演示文稿</vt:lpstr>
      <vt:lpstr>PowerPoint 演示文稿</vt:lpstr>
      <vt:lpstr>前后台交互</vt:lpstr>
      <vt:lpstr>PowerPoint 演示文稿</vt:lpstr>
      <vt:lpstr> 谢 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单击此处添加标题</dc:title>
  <dc:creator>L</dc:creator>
  <cp:lastModifiedBy>yx</cp:lastModifiedBy>
  <cp:revision>100</cp:revision>
  <dcterms:created xsi:type="dcterms:W3CDTF">2014-02-17T08:05:22Z</dcterms:created>
  <dcterms:modified xsi:type="dcterms:W3CDTF">2014-03-28T07:51:21Z</dcterms:modified>
</cp:coreProperties>
</file>